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6" r:id="rId3"/>
    <p:sldId id="267" r:id="rId4"/>
    <p:sldId id="268" r:id="rId5"/>
    <p:sldId id="269" r:id="rId6"/>
    <p:sldId id="263" r:id="rId7"/>
    <p:sldId id="258" r:id="rId8"/>
    <p:sldId id="272" r:id="rId9"/>
    <p:sldId id="259" r:id="rId10"/>
    <p:sldId id="273" r:id="rId11"/>
    <p:sldId id="262" r:id="rId12"/>
    <p:sldId id="257" r:id="rId13"/>
    <p:sldId id="270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39" autoAdjust="0"/>
  </p:normalViewPr>
  <p:slideViewPr>
    <p:cSldViewPr>
      <p:cViewPr varScale="1">
        <p:scale>
          <a:sx n="68" d="100"/>
          <a:sy n="68" d="100"/>
        </p:scale>
        <p:origin x="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1D2E-0E3E-45EE-8ED8-8E6335015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8E27-75D6-4EFC-804C-AC033AD58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00AD4-EF66-4B0C-ADD9-5C81B4EDB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7FF7-781F-44F4-ADDA-D74EDA0E9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2433-D876-4BA7-8E10-6656C9849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A5FEE-87EE-45D9-AFF7-B4A79A189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988AB-07FD-4F8E-9F09-651B28F98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BB9DA-D293-42BD-9ADA-ED758EAF4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08FF-EAD7-49D1-A688-75189AE10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B51A2-2E3F-4A54-821D-182CB320D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9B06-E3D4-4A80-B55C-CE5D0D16E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C1DC9D-DAB7-41E7-9FD2-FCC11591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429000"/>
          </a:xfrm>
        </p:spPr>
        <p:txBody>
          <a:bodyPr/>
          <a:lstStyle/>
          <a:p>
            <a:pPr eaLnBrk="1" hangingPunct="1"/>
            <a:br>
              <a:rPr lang="ru-RU" sz="54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3657600"/>
            <a:ext cx="3810000" cy="1524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400" dirty="0">
              <a:solidFill>
                <a:schemeClr val="accent2"/>
              </a:solidFill>
            </a:endParaRPr>
          </a:p>
          <a:p>
            <a:pPr algn="r"/>
            <a:r>
              <a:rPr lang="ru-RU" alt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anose="020E0802020502020306" pitchFamily="34" charset="0"/>
              </a:rPr>
              <a:t>Манафова Алина Садиловна</a:t>
            </a:r>
            <a:endParaRPr lang="en-US" altLang="ru-RU" sz="1800" b="1" dirty="0">
              <a:effectLst>
                <a:outerShdw blurRad="38100" dist="38100" dir="2700000" algn="tl">
                  <a:srgbClr val="FFFFFF"/>
                </a:outerShdw>
              </a:effectLst>
              <a:latin typeface="Berlin Sans FB Demi" panose="020E0802020502020306" pitchFamily="34" charset="0"/>
            </a:endParaRPr>
          </a:p>
          <a:p>
            <a:pPr algn="r"/>
            <a:r>
              <a:rPr lang="ru-RU" altLang="ru-RU" sz="1800" b="1" i="1" dirty="0">
                <a:latin typeface="Berlin Sans FB Demi" panose="020E0802020502020306" pitchFamily="34" charset="0"/>
              </a:rPr>
              <a:t>воспитатель МАДОУ ДС №5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201" y="457200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  <a:latin typeface="Comic Sans MS" pitchFamily="66" charset="0"/>
              </a:rPr>
              <a:t>Муниципальное автономное дошкольное образовательное  учреждение </a:t>
            </a:r>
          </a:p>
          <a:p>
            <a:pPr algn="ctr"/>
            <a:r>
              <a:rPr lang="ru-RU" sz="1200" dirty="0">
                <a:solidFill>
                  <a:srgbClr val="FF0000"/>
                </a:solidFill>
                <a:latin typeface="Comic Sans MS" pitchFamily="66" charset="0"/>
              </a:rPr>
              <a:t> детский сад №5 «Росток»</a:t>
            </a:r>
            <a:endParaRPr lang="ru-RU" sz="1200" dirty="0">
              <a:latin typeface="Comic Sans MS" pitchFamily="66" charset="0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4400" dirty="0">
                <a:solidFill>
                  <a:srgbClr val="FF0000"/>
                </a:solidFill>
                <a:latin typeface="Comic Sans MS" pitchFamily="66" charset="0"/>
              </a:rPr>
              <a:t>«Здоровое  питание                                     дошкольников»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24201" y="2858244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endParaRPr lang="ru-RU" altLang="ru-RU" b="1" i="1" dirty="0">
              <a:latin typeface="Berlin Sans FB Demi" panose="020E0802020502020306" pitchFamily="34" charset="0"/>
            </a:endParaRPr>
          </a:p>
          <a:p>
            <a:pPr algn="r">
              <a:buFontTx/>
              <a:buNone/>
            </a:pPr>
            <a:endParaRPr lang="ru-RU" altLang="ru-RU" b="1" i="1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010.radikal.ru/i312/1011/0f/58c65ea581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79942"/>
            <a:ext cx="2928966" cy="3778702"/>
          </a:xfrm>
          <a:prstGeom prst="rect">
            <a:avLst/>
          </a:prstGeom>
          <a:noFill/>
        </p:spPr>
      </p:pic>
      <p:pic>
        <p:nvPicPr>
          <p:cNvPr id="45060" name="Picture 4" descr="http://img.allodocteurs.fr/upload/article/7512-soda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3200400" cy="379708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318184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y.delfi.ua/norm/20798/573862_Cpg8J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6651812" cy="4038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38400" y="388422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rshanka.by/wp-content/uploads/2013/08/clip_image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924800" cy="6044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389316" cy="246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95" y="565588"/>
            <a:ext cx="4194705" cy="236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32" y="2925762"/>
            <a:ext cx="4091630" cy="230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1" y="2925762"/>
            <a:ext cx="4091632" cy="230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mg1.liveinternet.ru/images/attach/c/2/67/560/67560931_vitami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638"/>
            <a:ext cx="8763000" cy="6545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16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53" y="276913"/>
            <a:ext cx="8825894" cy="6415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169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637"/>
            <a:ext cx="8791636" cy="6509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11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11.radikal.ru/i316/1308/87/b102a1364e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41260"/>
            <a:ext cx="3429000" cy="41966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91000" y="1539274"/>
            <a:ext cx="365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 не унываю</a:t>
            </a:r>
          </a:p>
          <a:p>
            <a:pPr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улыбка на лице.</a:t>
            </a:r>
          </a:p>
          <a:p>
            <a:pPr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Потому что принимаю</a:t>
            </a:r>
          </a:p>
          <a:p>
            <a:pPr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А В С.</a:t>
            </a:r>
          </a:p>
        </p:txBody>
      </p:sp>
    </p:spTree>
    <p:extLst>
      <p:ext uri="{BB962C8B-B14F-4D97-AF65-F5344CB8AC3E}">
        <p14:creationId xmlns:p14="http://schemas.microsoft.com/office/powerpoint/2010/main" val="134413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Полезные советы: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443841"/>
            <a:ext cx="6553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99"/>
                </a:solidFill>
              </a:rPr>
              <a:t>Попытайтесь наглядно продемонстрировать      ребенку преимущества здорового питания.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b="1" dirty="0">
              <a:solidFill>
                <a:srgbClr val="003399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99"/>
                </a:solidFill>
              </a:rPr>
              <a:t>Мальчиков можно «воодушевить» с помощью объяснения, что здоровые продукты – путь к физической силе, высокому росту.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ru-RU" b="1" dirty="0">
              <a:solidFill>
                <a:srgbClr val="003399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3399"/>
                </a:solidFill>
              </a:rPr>
              <a:t>На девочек можно повлиять с помощью рассказов о красоте волос и кожи. Проиллюстрируйте им возможные последствия переедания сладкого или жирного. </a:t>
            </a:r>
          </a:p>
        </p:txBody>
      </p:sp>
      <p:pic>
        <p:nvPicPr>
          <p:cNvPr id="4" name="Picture 4" descr="00012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1758950" cy="207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2bc8c1a306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372536"/>
            <a:ext cx="2420937" cy="17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f3e343ee0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078038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5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dirty="0">
                <a:solidFill>
                  <a:srgbClr val="C00000"/>
                </a:solidFill>
              </a:rPr>
            </a:br>
            <a:r>
              <a:rPr lang="ru-RU" sz="5400" dirty="0">
                <a:solidFill>
                  <a:srgbClr val="C00000"/>
                </a:solidFill>
              </a:rPr>
              <a:t>Спасибо </a:t>
            </a:r>
            <a:br>
              <a:rPr lang="ru-RU" sz="5400" dirty="0">
                <a:solidFill>
                  <a:srgbClr val="C00000"/>
                </a:solidFill>
              </a:rPr>
            </a:br>
            <a:r>
              <a:rPr lang="ru-RU" sz="5400" dirty="0">
                <a:solidFill>
                  <a:srgbClr val="C00000"/>
                </a:solidFill>
              </a:rPr>
              <a:t>за внимание!</a:t>
            </a:r>
            <a:endParaRPr lang="ru-RU" sz="5400" dirty="0"/>
          </a:p>
        </p:txBody>
      </p:sp>
      <p:pic>
        <p:nvPicPr>
          <p:cNvPr id="3" name="Picture 2" descr="http://du20.slutsk.edu.by/ru/sm_full.aspx?guid=53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/>
          <a:stretch>
            <a:fillRect/>
          </a:stretch>
        </p:blipFill>
        <p:spPr bwMode="auto">
          <a:xfrm>
            <a:off x="5323509" y="1905000"/>
            <a:ext cx="336329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70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-2162175"/>
            <a:ext cx="86106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200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5112" y="385538"/>
            <a:ext cx="7456487" cy="143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>
                <a:solidFill>
                  <a:schemeClr val="accent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«Человек рождается здоровым, </a:t>
            </a:r>
          </a:p>
          <a:p>
            <a:pPr indent="228600" algn="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все его болезни </a:t>
            </a:r>
            <a:endParaRPr lang="ru-RU" sz="1400" dirty="0">
              <a:solidFill>
                <a:schemeClr val="accent2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r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chemeClr val="accent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приходят к нему через рот с пищей»       </a:t>
            </a:r>
          </a:p>
          <a:p>
            <a:pPr indent="22860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dirty="0">
                <a:solidFill>
                  <a:schemeClr val="accent2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Гиппократ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399" y="1519701"/>
            <a:ext cx="8001001" cy="330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ru-RU" sz="1600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Пища – это необходимая потребность организма, и обязательное условие существования человека. Мы чаще всего питаемся тем, что нам нравится по вкусовым качествам, к чему привыкли или, что можно быстро, без труда приготовить. Важно вовремя обратиться к рациональному питанию. Именно ваш пример ляжет в основу будущей культуры питания вашего ребенка. Вы сформируете его первые вкусовые нормы, пристрастия и привычки, от вас будет зависеть его будущее здоровье. Важно правильно организовать питание детей. Все процессы, протекающие внутри человеческого организма – носят ритмичный характер. Режим питания важен в любом возрасте, особенно велико его значение для детей и подростков.</a:t>
            </a:r>
            <a:endParaRPr lang="ru-RU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04800" y="1058525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981581"/>
            <a:ext cx="469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- </a:t>
            </a:r>
            <a:endParaRPr lang="ru-RU" dirty="0"/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609600"/>
            <a:ext cx="36433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0100" y="681757"/>
            <a:ext cx="39973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Здоровое питание должно являться неотъемлемой частью повседневной жизни и способствовать крепкому физиологическому, психическому и социальному здоровью человека.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6888" y="603935"/>
            <a:ext cx="5776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Неправильное питание приводит ко многим заболеваниям </a:t>
            </a:r>
            <a:endParaRPr lang="ru-RU" sz="2800" dirty="0"/>
          </a:p>
        </p:txBody>
      </p:sp>
      <p:pic>
        <p:nvPicPr>
          <p:cNvPr id="6" name="Picture 2" descr="http://www.sadykova.ru/wp-content/d0a7d0b8d0bfd181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17924"/>
            <a:ext cx="3048000" cy="331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damskieshtu4ki.ru/wp-content/uploads/2012/01/privyichki-pitaniya-det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17924"/>
            <a:ext cx="2895600" cy="329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" y="837684"/>
            <a:ext cx="7628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мы питаемся неправильно…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81000" y="2819400"/>
            <a:ext cx="2209799" cy="1143000"/>
          </a:xfrm>
          <a:prstGeom prst="flowChartTerminator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/>
              <a:t>Недостаточность</a:t>
            </a:r>
          </a:p>
          <a:p>
            <a:pPr algn="ctr">
              <a:defRPr/>
            </a:pPr>
            <a:r>
              <a:rPr lang="ru-RU" sz="1600" b="1" dirty="0"/>
              <a:t>питательных</a:t>
            </a:r>
          </a:p>
          <a:p>
            <a:pPr algn="ctr">
              <a:defRPr/>
            </a:pPr>
            <a:r>
              <a:rPr lang="ru-RU" sz="1600" b="1" dirty="0"/>
              <a:t>веществ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200400" y="2656681"/>
            <a:ext cx="1946275" cy="1468438"/>
          </a:xfrm>
          <a:custGeom>
            <a:avLst/>
            <a:gdLst>
              <a:gd name="T0" fmla="*/ 1665385 w 21600"/>
              <a:gd name="T1" fmla="*/ 0 h 21600"/>
              <a:gd name="T2" fmla="*/ 0 w 21600"/>
              <a:gd name="T3" fmla="*/ 734219 h 21600"/>
              <a:gd name="T4" fmla="*/ 1665385 w 21600"/>
              <a:gd name="T5" fmla="*/ 1468438 h 21600"/>
              <a:gd name="T6" fmla="*/ 2233612 w 21600"/>
              <a:gd name="T7" fmla="*/ 7342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846 h 21600"/>
              <a:gd name="T14" fmla="*/ 20097 w 21600"/>
              <a:gd name="T15" fmla="*/ 13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105" y="0"/>
                </a:moveTo>
                <a:lnTo>
                  <a:pt x="16105" y="7846"/>
                </a:lnTo>
                <a:lnTo>
                  <a:pt x="3375" y="7846"/>
                </a:lnTo>
                <a:lnTo>
                  <a:pt x="3375" y="13754"/>
                </a:lnTo>
                <a:lnTo>
                  <a:pt x="16105" y="13754"/>
                </a:lnTo>
                <a:lnTo>
                  <a:pt x="1610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846"/>
                </a:moveTo>
                <a:lnTo>
                  <a:pt x="1350" y="13754"/>
                </a:lnTo>
                <a:lnTo>
                  <a:pt x="2700" y="13754"/>
                </a:lnTo>
                <a:lnTo>
                  <a:pt x="2700" y="7846"/>
                </a:lnTo>
                <a:close/>
              </a:path>
              <a:path w="21600" h="21600">
                <a:moveTo>
                  <a:pt x="0" y="7846"/>
                </a:moveTo>
                <a:lnTo>
                  <a:pt x="0" y="13754"/>
                </a:lnTo>
                <a:lnTo>
                  <a:pt x="675" y="13754"/>
                </a:lnTo>
                <a:lnTo>
                  <a:pt x="675" y="7846"/>
                </a:lnTo>
                <a:close/>
              </a:path>
            </a:pathLst>
          </a:cu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26817" y="1497130"/>
            <a:ext cx="3241675" cy="790575"/>
          </a:xfrm>
          <a:prstGeom prst="flowChartTerminator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/>
              <a:t>Потеря внимания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526816" y="2512751"/>
            <a:ext cx="3241675" cy="790575"/>
          </a:xfrm>
          <a:prstGeom prst="flowChartTerminator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/>
              <a:t>Слабость и </a:t>
            </a:r>
            <a:r>
              <a:rPr lang="ru-RU" sz="1600" b="1" dirty="0" err="1"/>
              <a:t>переутомляемость</a:t>
            </a:r>
            <a:endParaRPr lang="ru-RU" sz="1600" b="1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526815" y="3587261"/>
            <a:ext cx="3241675" cy="790575"/>
          </a:xfrm>
          <a:prstGeom prst="flowChartTerminator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 dirty="0"/>
              <a:t>Ухудшение памяти и </a:t>
            </a:r>
          </a:p>
          <a:p>
            <a:pPr algn="ctr">
              <a:defRPr/>
            </a:pPr>
            <a:r>
              <a:rPr lang="ru-RU" sz="1600" b="1" dirty="0"/>
              <a:t>работы мозга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26815" y="4684440"/>
            <a:ext cx="3241675" cy="790575"/>
          </a:xfrm>
          <a:prstGeom prst="flowChartTerminator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CCFFFF"/>
            </a:contour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1600" b="1"/>
              <a:t>Легкий доступ к вирусным</a:t>
            </a:r>
          </a:p>
          <a:p>
            <a:pPr algn="ctr">
              <a:defRPr/>
            </a:pPr>
            <a:r>
              <a:rPr lang="ru-RU" sz="1600" b="1"/>
              <a:t>и инфекционным</a:t>
            </a:r>
          </a:p>
          <a:p>
            <a:pPr algn="ctr">
              <a:defRPr/>
            </a:pPr>
            <a:r>
              <a:rPr lang="ru-RU" sz="1600" b="1"/>
              <a:t>заболеваниям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152400" y="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altLang="ru-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Завтрак в детском саду обязателен!</a:t>
            </a:r>
            <a:r>
              <a:rPr lang="ru-R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2496061"/>
            <a:ext cx="40211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Хорошее самочувствие Вашего ребенка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течение дня обеспечивает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вовремя съеденный завтрак!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500"/>
            <a:ext cx="3962400" cy="304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8686800" cy="838200"/>
          </a:xfrm>
        </p:spPr>
        <p:txBody>
          <a:bodyPr/>
          <a:lstStyle/>
          <a:p>
            <a:pPr eaLnBrk="1" hangingPunct="1"/>
            <a:br>
              <a:rPr lang="ru-RU" sz="2400"/>
            </a:br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533399"/>
            <a:ext cx="4174066" cy="234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4" y="533400"/>
            <a:ext cx="4174066" cy="234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3" y="2889273"/>
            <a:ext cx="3939781" cy="221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94" y="2873350"/>
            <a:ext cx="3979206" cy="223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609600"/>
            <a:ext cx="518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Важные факты о завтраке…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275976"/>
            <a:ext cx="3749246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ru-RU" alt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Monotype Corsiva" panose="03010101010201010101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Завтрак обеспечивает детей необходимой энергией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Исследования показали, что дети, которые регулярно и правильно завтракают, лучше воспринимают информацию, проявляют большую энергию и достигают лучших результатов.</a:t>
            </a: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780764"/>
            <a:ext cx="340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002060"/>
                </a:solidFill>
              </a:rPr>
              <a:t>Исследования показывают: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33470" y="214895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8000" y="40267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b="1" dirty="0">
                <a:solidFill>
                  <a:srgbClr val="002060"/>
                </a:solidFill>
              </a:rPr>
              <a:t>Результаты статистики по детям, которые игнорируют 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b="1" dirty="0">
                <a:solidFill>
                  <a:srgbClr val="002060"/>
                </a:solidFill>
              </a:rPr>
              <a:t>правильное питание</a:t>
            </a: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735543"/>
              </p:ext>
            </p:extLst>
          </p:nvPr>
        </p:nvGraphicFramePr>
        <p:xfrm>
          <a:off x="3835765" y="1049884"/>
          <a:ext cx="4703762" cy="394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иаграмма" r:id="rId3" imgW="4953000" imgH="4114800" progId="MSGraph.Chart.8">
                  <p:embed followColorScheme="full"/>
                </p:oleObj>
              </mc:Choice>
              <mc:Fallback>
                <p:oleObj name="Диаграмма" r:id="rId3" imgW="49530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765" y="1049884"/>
                        <a:ext cx="4703762" cy="3940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endParaRPr lang="ru-RU" dirty="0"/>
          </a:p>
        </p:txBody>
      </p:sp>
      <p:pic>
        <p:nvPicPr>
          <p:cNvPr id="9" name="Picture 4" descr="http://s001.radikal.ru/i195/1012/fb/c4f700f268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290885" cy="3512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6147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3600" dirty="0"/>
          </a:p>
        </p:txBody>
      </p:sp>
      <p:pic>
        <p:nvPicPr>
          <p:cNvPr id="12" name="Picture 2" descr="http://www.foodstore24.ru/img/p/28-75-thick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3124199" cy="3600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</TotalTime>
  <Words>239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Berlin Sans FB Demi</vt:lpstr>
      <vt:lpstr>Comic Sans MS</vt:lpstr>
      <vt:lpstr>Monotype Corsiva</vt:lpstr>
      <vt:lpstr>Tahoma</vt:lpstr>
      <vt:lpstr>Times New Roman</vt:lpstr>
      <vt:lpstr>Wingdings</vt:lpstr>
      <vt:lpstr>Wingdings 2</vt:lpstr>
      <vt:lpstr>Diseño predeterminado</vt:lpstr>
      <vt:lpstr>Диаграмма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Вредные продукты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советы:</vt:lpstr>
      <vt:lpstr>     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</dc:creator>
  <cp:lastModifiedBy>алина манафова</cp:lastModifiedBy>
  <cp:revision>414</cp:revision>
  <cp:lastPrinted>1601-01-01T00:00:00Z</cp:lastPrinted>
  <dcterms:created xsi:type="dcterms:W3CDTF">1601-01-01T00:00:00Z</dcterms:created>
  <dcterms:modified xsi:type="dcterms:W3CDTF">2019-03-13T05:16:33Z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